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8" r:id="rId2"/>
    <p:sldId id="417" r:id="rId3"/>
    <p:sldId id="419" r:id="rId4"/>
    <p:sldId id="420" r:id="rId5"/>
    <p:sldId id="422" r:id="rId6"/>
    <p:sldId id="421" r:id="rId7"/>
    <p:sldId id="418" r:id="rId8"/>
    <p:sldId id="423" r:id="rId9"/>
    <p:sldId id="426" r:id="rId10"/>
    <p:sldId id="456" r:id="rId11"/>
    <p:sldId id="455" r:id="rId12"/>
    <p:sldId id="427" r:id="rId13"/>
    <p:sldId id="428" r:id="rId14"/>
    <p:sldId id="429" r:id="rId15"/>
    <p:sldId id="430" r:id="rId16"/>
    <p:sldId id="434" r:id="rId17"/>
    <p:sldId id="433" r:id="rId18"/>
    <p:sldId id="435" r:id="rId19"/>
    <p:sldId id="437" r:id="rId20"/>
    <p:sldId id="442" r:id="rId21"/>
    <p:sldId id="432" r:id="rId22"/>
    <p:sldId id="439" r:id="rId23"/>
    <p:sldId id="440" r:id="rId24"/>
    <p:sldId id="431" r:id="rId25"/>
    <p:sldId id="443" r:id="rId26"/>
    <p:sldId id="411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24" r:id="rId36"/>
    <p:sldId id="457" r:id="rId37"/>
    <p:sldId id="453" r:id="rId38"/>
    <p:sldId id="458" r:id="rId39"/>
    <p:sldId id="454" r:id="rId40"/>
    <p:sldId id="452" r:id="rId41"/>
    <p:sldId id="380" r:id="rId42"/>
    <p:sldId id="382" r:id="rId43"/>
    <p:sldId id="383" r:id="rId44"/>
    <p:sldId id="384" r:id="rId45"/>
    <p:sldId id="385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404" r:id="rId54"/>
    <p:sldId id="405" r:id="rId55"/>
    <p:sldId id="395" r:id="rId56"/>
    <p:sldId id="394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4943" autoAdjust="0"/>
  </p:normalViewPr>
  <p:slideViewPr>
    <p:cSldViewPr snapToGrid="0">
      <p:cViewPr varScale="1">
        <p:scale>
          <a:sx n="111" d="100"/>
          <a:sy n="111" d="100"/>
        </p:scale>
        <p:origin x="6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26.06.2020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62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29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63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40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689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594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242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792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5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88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79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020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272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32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55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24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9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2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53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8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83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9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56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58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3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06/29/2020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26" y="1060784"/>
            <a:ext cx="3025587" cy="57333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18" y="967649"/>
            <a:ext cx="3262517" cy="32625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" y="967649"/>
            <a:ext cx="4103170" cy="5753826"/>
          </a:xfrm>
          <a:prstGeom prst="rect">
            <a:avLst/>
          </a:prstGeom>
        </p:spPr>
      </p:pic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302418" y="4230166"/>
            <a:ext cx="4630342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radial profile peak localization and width of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forward and backward calculated chordal profiles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833591" y="298630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856900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cxnSp>
        <p:nvCxnSpPr>
          <p:cNvPr id="18" name="Gewinkelter Verbinder 17"/>
          <p:cNvCxnSpPr/>
          <p:nvPr/>
        </p:nvCxnSpPr>
        <p:spPr>
          <a:xfrm rot="16200000" flipH="1">
            <a:off x="5671552" y="2264080"/>
            <a:ext cx="2155506" cy="1631259"/>
          </a:xfrm>
          <a:prstGeom prst="bentConnector3">
            <a:avLst>
              <a:gd name="adj1" fmla="val 295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r Verbinder 19"/>
          <p:cNvCxnSpPr/>
          <p:nvPr/>
        </p:nvCxnSpPr>
        <p:spPr>
          <a:xfrm rot="16200000" flipH="1">
            <a:off x="5184436" y="3638024"/>
            <a:ext cx="1647296" cy="1306892"/>
          </a:xfrm>
          <a:prstGeom prst="bentConnector3">
            <a:avLst>
              <a:gd name="adj1" fmla="val 92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winkelter Verbinder 23"/>
          <p:cNvCxnSpPr/>
          <p:nvPr/>
        </p:nvCxnSpPr>
        <p:spPr>
          <a:xfrm rot="10800000" flipV="1">
            <a:off x="7712016" y="2855343"/>
            <a:ext cx="1426697" cy="1302120"/>
          </a:xfrm>
          <a:prstGeom prst="bentConnector3">
            <a:avLst>
              <a:gd name="adj1" fmla="val 874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3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26" y="1060784"/>
            <a:ext cx="3025587" cy="57333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18" y="967649"/>
            <a:ext cx="3262517" cy="32625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" y="967649"/>
            <a:ext cx="4103170" cy="5753826"/>
          </a:xfrm>
          <a:prstGeom prst="rect">
            <a:avLst/>
          </a:prstGeom>
        </p:spPr>
      </p:pic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302418" y="4230166"/>
            <a:ext cx="4630342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X</a:t>
            </a:r>
            <a:r>
              <a:rPr lang="de-DE" b="0" dirty="0" smtClean="0"/>
              <a:t>²</a:t>
            </a:r>
            <a:r>
              <a:rPr lang="en-US" b="0" dirty="0" smtClean="0"/>
              <a:t> quality does not necessarily equal best tomogram, hence the need for 2D relative deviation as measure to find best fit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d</a:t>
            </a:r>
            <a:r>
              <a:rPr lang="en-US" b="0" dirty="0" smtClean="0"/>
              <a:t>eviation percentage relative to area of cell &amp; domain</a:t>
            </a:r>
            <a:endParaRPr lang="en-US" b="0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cxnSp>
        <p:nvCxnSpPr>
          <p:cNvPr id="18" name="Gewinkelter Verbinder 17"/>
          <p:cNvCxnSpPr/>
          <p:nvPr/>
        </p:nvCxnSpPr>
        <p:spPr>
          <a:xfrm rot="5400000">
            <a:off x="7359743" y="3952431"/>
            <a:ext cx="1785152" cy="1772782"/>
          </a:xfrm>
          <a:prstGeom prst="bentConnector3">
            <a:avLst>
              <a:gd name="adj1" fmla="val 84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winkelter Verbinder 25"/>
          <p:cNvCxnSpPr/>
          <p:nvPr/>
        </p:nvCxnSpPr>
        <p:spPr>
          <a:xfrm rot="10800000" flipV="1">
            <a:off x="2640651" y="4614729"/>
            <a:ext cx="1903475" cy="546930"/>
          </a:xfrm>
          <a:prstGeom prst="bentConnector3">
            <a:avLst>
              <a:gd name="adj1" fmla="val 154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5"/>
          <p:cNvSpPr txBox="1">
            <a:spLocks/>
          </p:cNvSpPr>
          <p:nvPr/>
        </p:nvSpPr>
        <p:spPr>
          <a:xfrm>
            <a:off x="1856900" y="299350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31" name="Textplatzhalter 5"/>
          <p:cNvSpPr txBox="1">
            <a:spLocks/>
          </p:cNvSpPr>
          <p:nvPr/>
        </p:nvSpPr>
        <p:spPr>
          <a:xfrm>
            <a:off x="1856900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70149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26" y="1060784"/>
            <a:ext cx="3025587" cy="57333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18" y="967649"/>
            <a:ext cx="3262517" cy="32625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" y="967649"/>
            <a:ext cx="4103170" cy="5753826"/>
          </a:xfrm>
          <a:prstGeom prst="rect">
            <a:avLst/>
          </a:prstGeom>
        </p:spPr>
      </p:pic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302417" y="4230166"/>
            <a:ext cx="4961991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moothing along </a:t>
            </a:r>
            <a:r>
              <a:rPr lang="en-US" b="0" dirty="0" err="1" smtClean="0"/>
              <a:t>fluxsurfaces</a:t>
            </a:r>
            <a:r>
              <a:rPr lang="en-US" b="0" dirty="0" smtClean="0"/>
              <a:t>, according to K factor weighting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d</a:t>
            </a:r>
            <a:r>
              <a:rPr lang="en-US" b="0" dirty="0" smtClean="0"/>
              <a:t>eposition of emissivity at edge due  to too many free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ad reconstructions yield entirely different profiles (radial, multi peak)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1856900" y="30020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1856900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1756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600" y="1010798"/>
            <a:ext cx="3013599" cy="57106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 (inboard)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302417" y="4230166"/>
            <a:ext cx="4961991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line of sight density on inboard side too low, mostly dominated by </a:t>
            </a:r>
            <a:r>
              <a:rPr lang="en-US" b="0" dirty="0" err="1" smtClean="0"/>
              <a:t>VBCl</a:t>
            </a:r>
            <a:r>
              <a:rPr lang="en-US" b="0" dirty="0" smtClean="0"/>
              <a:t>/r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pixel bank on edge only graced by VBC detector, strong deposition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overall </a:t>
            </a:r>
            <a:r>
              <a:rPr lang="en-US" b="0" dirty="0"/>
              <a:t>reconstruction quantitatively/qualitatively </a:t>
            </a:r>
            <a:r>
              <a:rPr lang="en-US" b="0" dirty="0" smtClean="0"/>
              <a:t>worse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27" y="1010798"/>
            <a:ext cx="3206839" cy="32068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6" y="1010798"/>
            <a:ext cx="3983298" cy="5585731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9487251" y="381028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(no radiation in SOL)</a:t>
            </a:r>
            <a:endParaRPr lang="en-US" sz="1800" b="0" dirty="0" smtClean="0"/>
          </a:p>
        </p:txBody>
      </p:sp>
      <p:cxnSp>
        <p:nvCxnSpPr>
          <p:cNvPr id="9" name="Gerade Verbindung mit Pfeil 8"/>
          <p:cNvCxnSpPr/>
          <p:nvPr/>
        </p:nvCxnSpPr>
        <p:spPr>
          <a:xfrm flipH="1" flipV="1">
            <a:off x="10212224" y="3503776"/>
            <a:ext cx="17092" cy="29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10257442" y="4093436"/>
            <a:ext cx="0" cy="94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 txBox="1">
            <a:spLocks/>
          </p:cNvSpPr>
          <p:nvPr/>
        </p:nvSpPr>
        <p:spPr>
          <a:xfrm>
            <a:off x="1790459" y="297641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856900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42919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Core Bright Ring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183521" y="4230166"/>
            <a:ext cx="4961991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exists best (not ideal</a:t>
            </a:r>
            <a:r>
              <a:rPr lang="en-US" b="0" dirty="0"/>
              <a:t>?</a:t>
            </a:r>
            <a:r>
              <a:rPr lang="en-US" b="0" dirty="0" smtClean="0"/>
              <a:t>) set of weighting factors to find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p</a:t>
            </a:r>
            <a:r>
              <a:rPr lang="en-US" b="0" dirty="0" smtClean="0"/>
              <a:t>oloidal anisotropy where higher LOS density (intersection HBC-VBC, close to VBC aperture)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ad reconstructions yield radial profiles with shells/large </a:t>
            </a:r>
            <a:r>
              <a:rPr lang="en-US" b="0" dirty="0" err="1" smtClean="0"/>
              <a:t>sigmas</a:t>
            </a:r>
            <a:endParaRPr lang="en-US" b="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96" y="1010798"/>
            <a:ext cx="3030029" cy="5741812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880607" y="224883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8991513" y="1103640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2" y="1010798"/>
            <a:ext cx="3188233" cy="318823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" y="953800"/>
            <a:ext cx="4000609" cy="5515366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cxnSp>
        <p:nvCxnSpPr>
          <p:cNvPr id="22" name="Gewinkelter Verbinder 21"/>
          <p:cNvCxnSpPr/>
          <p:nvPr/>
        </p:nvCxnSpPr>
        <p:spPr>
          <a:xfrm rot="5400000">
            <a:off x="6885872" y="3725979"/>
            <a:ext cx="4540093" cy="1223851"/>
          </a:xfrm>
          <a:prstGeom prst="bentConnector3">
            <a:avLst>
              <a:gd name="adj1" fmla="val 840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r Verbinder 26"/>
          <p:cNvCxnSpPr/>
          <p:nvPr/>
        </p:nvCxnSpPr>
        <p:spPr>
          <a:xfrm>
            <a:off x="1709159" y="4323889"/>
            <a:ext cx="2563738" cy="743767"/>
          </a:xfrm>
          <a:prstGeom prst="bentConnector3">
            <a:avLst>
              <a:gd name="adj1" fmla="val 56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r Verbinder 30"/>
          <p:cNvCxnSpPr/>
          <p:nvPr/>
        </p:nvCxnSpPr>
        <p:spPr>
          <a:xfrm>
            <a:off x="8229600" y="4485877"/>
            <a:ext cx="3213219" cy="1983289"/>
          </a:xfrm>
          <a:prstGeom prst="bentConnector3">
            <a:avLst>
              <a:gd name="adj1" fmla="val 19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72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" y="984304"/>
            <a:ext cx="4045438" cy="56728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80" y="960724"/>
            <a:ext cx="3043677" cy="57676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SOL Bright Ring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183521" y="4230166"/>
            <a:ext cx="4961991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xpectedly best K factor fit is on different end of spectrum (SOL focused?)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imilar behavior with LOS density, but now upside-centered where line integration of HBC is very large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reconstruction slightly worse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854969" y="2223193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8912143" y="1009634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36293" y="299350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57911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21" y="960724"/>
            <a:ext cx="3276958" cy="3276958"/>
          </a:xfrm>
          <a:prstGeom prst="rect">
            <a:avLst/>
          </a:prstGeom>
        </p:spPr>
      </p:pic>
      <p:cxnSp>
        <p:nvCxnSpPr>
          <p:cNvPr id="16" name="Gewinkelter Verbinder 15"/>
          <p:cNvCxnSpPr/>
          <p:nvPr/>
        </p:nvCxnSpPr>
        <p:spPr>
          <a:xfrm>
            <a:off x="1949285" y="3413387"/>
            <a:ext cx="2297895" cy="2132834"/>
          </a:xfrm>
          <a:prstGeom prst="bentConnector3">
            <a:avLst>
              <a:gd name="adj1" fmla="val 54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r Verbinder 22"/>
          <p:cNvCxnSpPr/>
          <p:nvPr/>
        </p:nvCxnSpPr>
        <p:spPr>
          <a:xfrm rot="16200000" flipH="1">
            <a:off x="5579465" y="3325252"/>
            <a:ext cx="4390817" cy="1671377"/>
          </a:xfrm>
          <a:prstGeom prst="bentConnector3">
            <a:avLst>
              <a:gd name="adj1" fmla="val 143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53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46" y="913721"/>
            <a:ext cx="3093285" cy="58616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291413" y="6184938"/>
            <a:ext cx="1115375" cy="331932"/>
          </a:xfrm>
        </p:spPr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960417" y="3229237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adial scan</a:t>
            </a:r>
            <a:endParaRPr lang="en-US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14791" y="2189009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14695" y="983996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35390" r="3577" b="35950"/>
          <a:stretch/>
        </p:blipFill>
        <p:spPr>
          <a:xfrm>
            <a:off x="222846" y="957738"/>
            <a:ext cx="4280666" cy="17868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35265" r="585" b="35826"/>
          <a:stretch/>
        </p:blipFill>
        <p:spPr>
          <a:xfrm>
            <a:off x="225177" y="2924047"/>
            <a:ext cx="4327279" cy="18023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35390" r="-306" b="36074"/>
          <a:stretch/>
        </p:blipFill>
        <p:spPr>
          <a:xfrm>
            <a:off x="182447" y="4888413"/>
            <a:ext cx="4412737" cy="1779079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2363179" y="99230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(1.1, 0.85)</a:t>
            </a:r>
            <a:endParaRPr lang="en-US" sz="1800" b="0" dirty="0" smtClean="0"/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>
            <a:off x="2444130" y="297277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(1.1, 0.9)</a:t>
            </a:r>
            <a:endParaRPr lang="en-US" sz="1800" b="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2246492" y="487984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(1.1, 0.95)</a:t>
            </a:r>
            <a:endParaRPr lang="en-US" sz="1800" b="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 rot="16200000">
            <a:off x="-863401" y="3365729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tomograms</a:t>
            </a:r>
            <a:endParaRPr lang="en-US" sz="32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4985" r="1655" b="64860"/>
          <a:stretch/>
        </p:blipFill>
        <p:spPr>
          <a:xfrm>
            <a:off x="3597769" y="979950"/>
            <a:ext cx="3785658" cy="1857254"/>
          </a:xfrm>
          <a:prstGeom prst="rect">
            <a:avLst/>
          </a:prstGeom>
        </p:spPr>
      </p:pic>
      <p:sp>
        <p:nvSpPr>
          <p:cNvPr id="30" name="Textplatzhalter 5"/>
          <p:cNvSpPr txBox="1">
            <a:spLocks/>
          </p:cNvSpPr>
          <p:nvPr/>
        </p:nvSpPr>
        <p:spPr>
          <a:xfrm>
            <a:off x="5217534" y="99230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4687723" y="2924047"/>
            <a:ext cx="4145086" cy="36818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d</a:t>
            </a:r>
            <a:r>
              <a:rPr lang="en-US" b="0" dirty="0" smtClean="0"/>
              <a:t>ouble bright rings, one fixed at 1.1 x effective radius, then radially scan second one</a:t>
            </a:r>
            <a:r>
              <a:rPr lang="en-US" b="0" dirty="0"/>
              <a:t> </a:t>
            </a:r>
            <a:r>
              <a:rPr lang="en-US" b="0" dirty="0" smtClean="0"/>
              <a:t>with same amplitude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hadowing of outside ring over inside, maxima not very well identifiable the closer the rings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 mixing poloidal anisotropies like before, creating shell structures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5217534" y="229991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(1.1, 0.85)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14077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46" y="913721"/>
            <a:ext cx="3093285" cy="58616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291413" y="6184938"/>
            <a:ext cx="1115375" cy="331932"/>
          </a:xfrm>
        </p:spPr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960417" y="3229237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adial scan</a:t>
            </a:r>
            <a:endParaRPr lang="en-US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14791" y="2189009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14695" y="983996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35390" r="3577" b="35950"/>
          <a:stretch/>
        </p:blipFill>
        <p:spPr>
          <a:xfrm>
            <a:off x="222846" y="957738"/>
            <a:ext cx="4280666" cy="17868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35265" r="585" b="35826"/>
          <a:stretch/>
        </p:blipFill>
        <p:spPr>
          <a:xfrm>
            <a:off x="225177" y="2924047"/>
            <a:ext cx="4327279" cy="18023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35390" r="-306" b="36074"/>
          <a:stretch/>
        </p:blipFill>
        <p:spPr>
          <a:xfrm>
            <a:off x="182447" y="4888413"/>
            <a:ext cx="4412737" cy="1779079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2363179" y="99230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(1.1, 0.85)</a:t>
            </a:r>
            <a:endParaRPr lang="en-US" sz="1800" b="0" dirty="0" smtClean="0"/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>
            <a:off x="2444130" y="297277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(1.1, 0.9)</a:t>
            </a:r>
            <a:endParaRPr lang="en-US" sz="1800" b="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2246492" y="487984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(1.1, 0.95)</a:t>
            </a:r>
            <a:endParaRPr lang="en-US" sz="1800" b="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 t="8134" r="445" b="49283"/>
          <a:stretch/>
        </p:blipFill>
        <p:spPr>
          <a:xfrm>
            <a:off x="4503512" y="957737"/>
            <a:ext cx="4157520" cy="178684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" t="8100" r="198" b="49533"/>
          <a:stretch/>
        </p:blipFill>
        <p:spPr>
          <a:xfrm>
            <a:off x="4503513" y="2924048"/>
            <a:ext cx="4215938" cy="178508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7975" r="73" b="49906"/>
          <a:stretch/>
        </p:blipFill>
        <p:spPr>
          <a:xfrm>
            <a:off x="4552457" y="4879841"/>
            <a:ext cx="4225840" cy="1787652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5230812" y="198652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(1.1, 0.85)</a:t>
            </a:r>
            <a:endParaRPr lang="en-US" sz="1800" b="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5373913" y="39423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(1.1, 0.9)</a:t>
            </a:r>
            <a:endParaRPr lang="en-US" sz="1800" b="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5373913" y="593102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(1.1, 0.95)</a:t>
            </a:r>
            <a:endParaRPr lang="en-US" sz="1800" b="0" dirty="0" smtClean="0"/>
          </a:p>
        </p:txBody>
      </p:sp>
      <p:sp>
        <p:nvSpPr>
          <p:cNvPr id="29" name="Textplatzhalter 5"/>
          <p:cNvSpPr txBox="1">
            <a:spLocks/>
          </p:cNvSpPr>
          <p:nvPr/>
        </p:nvSpPr>
        <p:spPr>
          <a:xfrm>
            <a:off x="10342091" y="229991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merging</a:t>
            </a:r>
            <a:endParaRPr lang="en-US" sz="1800" b="0" dirty="0" smtClean="0"/>
          </a:p>
        </p:txBody>
      </p:sp>
      <p:cxnSp>
        <p:nvCxnSpPr>
          <p:cNvPr id="31" name="Gerade Verbindung mit Pfeil 30"/>
          <p:cNvCxnSpPr/>
          <p:nvPr/>
        </p:nvCxnSpPr>
        <p:spPr>
          <a:xfrm>
            <a:off x="11174400" y="2623559"/>
            <a:ext cx="148778" cy="22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11200474" y="1589518"/>
            <a:ext cx="217144" cy="74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3640508" y="3067940"/>
            <a:ext cx="127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3666775" y="1007975"/>
            <a:ext cx="127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>
            <a:off x="3735141" y="4904080"/>
            <a:ext cx="127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5"/>
          <p:cNvSpPr txBox="1">
            <a:spLocks/>
          </p:cNvSpPr>
          <p:nvPr/>
        </p:nvSpPr>
        <p:spPr>
          <a:xfrm rot="16200000">
            <a:off x="-863401" y="3365729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tomograms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84743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Radial Scan w(w/o) 2.5% noise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291413" y="6184938"/>
            <a:ext cx="1115375" cy="331932"/>
          </a:xfrm>
        </p:spPr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93803" y="2232664"/>
            <a:ext cx="473700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dding random 2.5% of maxima of random noise to chordal data to go into reconstruction method on </a:t>
            </a:r>
            <a:r>
              <a:rPr lang="en-US" b="0" dirty="0" err="1" smtClean="0"/>
              <a:t>intrinsincly</a:t>
            </a:r>
            <a:r>
              <a:rPr lang="en-US" b="0" dirty="0" smtClean="0"/>
              <a:t> symmetric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t</a:t>
            </a:r>
            <a:r>
              <a:rPr lang="en-US" b="0" dirty="0" smtClean="0"/>
              <a:t>est robustness of method towards asymmetry in signals, gauging what eventually might be something discussed earlier in the geometry analyses with STRAHL</a:t>
            </a:r>
            <a:endParaRPr lang="de-DE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57524" r="7766" b="692"/>
          <a:stretch/>
        </p:blipFill>
        <p:spPr>
          <a:xfrm>
            <a:off x="5886995" y="1182198"/>
            <a:ext cx="4615542" cy="210093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57403" r="7815" b="193"/>
          <a:stretch/>
        </p:blipFill>
        <p:spPr>
          <a:xfrm>
            <a:off x="5551901" y="4049485"/>
            <a:ext cx="4950636" cy="2272937"/>
          </a:xfrm>
          <a:prstGeom prst="rect">
            <a:avLst/>
          </a:prstGeom>
        </p:spPr>
      </p:pic>
      <p:cxnSp>
        <p:nvCxnSpPr>
          <p:cNvPr id="20" name="Gerade Verbindung mit Pfeil 19"/>
          <p:cNvCxnSpPr/>
          <p:nvPr/>
        </p:nvCxnSpPr>
        <p:spPr>
          <a:xfrm>
            <a:off x="8560526" y="3378926"/>
            <a:ext cx="8708" cy="65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5"/>
          <p:cNvSpPr txBox="1">
            <a:spLocks/>
          </p:cNvSpPr>
          <p:nvPr/>
        </p:nvSpPr>
        <p:spPr>
          <a:xfrm>
            <a:off x="8694311" y="344858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2.5% random noise to chordal data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48635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Radial Scan w(w/o) 2.5% noise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6" y="1017581"/>
            <a:ext cx="3062911" cy="58041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49" y="1017581"/>
            <a:ext cx="3062911" cy="5804122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4223479" y="2315397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 rot="16200000">
            <a:off x="4323383" y="1110384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5" t="15143" r="2447" b="82997"/>
          <a:stretch/>
        </p:blipFill>
        <p:spPr>
          <a:xfrm>
            <a:off x="3164110" y="1984375"/>
            <a:ext cx="431800" cy="1079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7" t="17221" r="4417" b="80919"/>
          <a:stretch/>
        </p:blipFill>
        <p:spPr>
          <a:xfrm>
            <a:off x="3183161" y="1876426"/>
            <a:ext cx="412750" cy="107950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 rot="16200000">
            <a:off x="-865584" y="3552633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noise</a:t>
            </a:r>
            <a:endParaRPr lang="en-US" sz="3200" dirty="0" smtClean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40799" r="1" b="41238"/>
          <a:stretch/>
        </p:blipFill>
        <p:spPr>
          <a:xfrm>
            <a:off x="410198" y="3321896"/>
            <a:ext cx="3273039" cy="111904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59939" r="84214" b="23571"/>
          <a:stretch/>
        </p:blipFill>
        <p:spPr>
          <a:xfrm>
            <a:off x="452928" y="4503633"/>
            <a:ext cx="470020" cy="957129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 rot="16200000">
            <a:off x="2845456" y="3709701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with noise</a:t>
            </a:r>
            <a:endParaRPr lang="en-US" sz="3200" dirty="0" smtClean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617125" y="1221289"/>
            <a:ext cx="447814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nversion not affected by </a:t>
            </a:r>
            <a:r>
              <a:rPr lang="en-US" b="0" i="1" dirty="0" smtClean="0"/>
              <a:t>reasonable</a:t>
            </a:r>
            <a:r>
              <a:rPr lang="en-US" b="0" dirty="0" smtClean="0"/>
              <a:t> amount of measurement error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2.5% smaller than experimentally experienced error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1" dirty="0" smtClean="0"/>
              <a:t>Gaussian error propagation </a:t>
            </a:r>
            <a:r>
              <a:rPr lang="en-US" b="0" dirty="0" smtClean="0"/>
              <a:t>yields much smaller level of deviance, but need to check orders/units of measurements again (based off of 6 measured quantities)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23826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49222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p</a:t>
            </a:r>
            <a:r>
              <a:rPr lang="en-US" b="0" dirty="0" smtClean="0"/>
              <a:t>rime radiation feedback controlled discharge 20181010.032 exhibits transitions from attached to detached states and back (90%-100% radiation fraction)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alculate STRAHL radiation profiles  with given electron temperature and density at distinct radiation fraction levels to investigate intrinsic (</a:t>
            </a:r>
            <a:r>
              <a:rPr lang="de-DE" b="0" dirty="0" err="1" smtClean="0"/>
              <a:t>oxygen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carbon</a:t>
            </a:r>
            <a:r>
              <a:rPr lang="de-DE" b="0" dirty="0" smtClean="0"/>
              <a:t>) </a:t>
            </a:r>
            <a:r>
              <a:rPr lang="de-DE" b="0" dirty="0" err="1" smtClean="0"/>
              <a:t>impurity</a:t>
            </a:r>
            <a:r>
              <a:rPr lang="de-DE" b="0" dirty="0" smtClean="0"/>
              <a:t> </a:t>
            </a:r>
            <a:r>
              <a:rPr lang="de-DE" b="0" dirty="0" err="1" smtClean="0"/>
              <a:t>radiation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69044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Radial Scan w(w/o) 2.5% noise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6" y="1017581"/>
            <a:ext cx="3062911" cy="58041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49" y="1017581"/>
            <a:ext cx="3062911" cy="5804122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4223479" y="2315397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 rot="16200000">
            <a:off x="4323383" y="1110384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5" t="15143" r="2447" b="82997"/>
          <a:stretch/>
        </p:blipFill>
        <p:spPr>
          <a:xfrm>
            <a:off x="3164110" y="1984375"/>
            <a:ext cx="431800" cy="1079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07" t="17221" r="4417" b="80919"/>
          <a:stretch/>
        </p:blipFill>
        <p:spPr>
          <a:xfrm>
            <a:off x="3183161" y="1876426"/>
            <a:ext cx="412750" cy="107950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 rot="16200000">
            <a:off x="-865584" y="3552633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noise</a:t>
            </a:r>
            <a:endParaRPr lang="en-US" sz="3200" dirty="0" smtClean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40799" r="1" b="41238"/>
          <a:stretch/>
        </p:blipFill>
        <p:spPr>
          <a:xfrm>
            <a:off x="410198" y="3321896"/>
            <a:ext cx="3273039" cy="111904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59939" r="84214" b="23571"/>
          <a:stretch/>
        </p:blipFill>
        <p:spPr>
          <a:xfrm>
            <a:off x="452928" y="4503633"/>
            <a:ext cx="470020" cy="957129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 rot="16200000">
            <a:off x="2845456" y="3709701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with noise</a:t>
            </a:r>
            <a:endParaRPr lang="en-US" sz="3200" dirty="0" smtClean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617125" y="1221289"/>
            <a:ext cx="447814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scan shows for one set of K factors there is best set of numbers for reconstruction (radially, 2D)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nverse of previous problem (set of K for profile): suggesting unique solution for principle shape of phantom</a:t>
            </a:r>
          </a:p>
        </p:txBody>
      </p:sp>
    </p:spTree>
    <p:extLst>
      <p:ext uri="{BB962C8B-B14F-4D97-AF65-F5344CB8AC3E}">
        <p14:creationId xmlns:p14="http://schemas.microsoft.com/office/powerpoint/2010/main" val="270155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5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67184" y="1201433"/>
            <a:ext cx="447814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u</a:t>
            </a:r>
            <a:r>
              <a:rPr lang="en-US" b="0" dirty="0" smtClean="0"/>
              <a:t>se geometry previously set up when investigating the effects of errors to </a:t>
            </a:r>
            <a:r>
              <a:rPr lang="en-US" b="0" dirty="0" err="1" smtClean="0"/>
              <a:t>emissivities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 similar 2.5% noise to chordal profile, simulating actually measured experimental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 of best fit parameters according to 2D deviation and X</a:t>
            </a:r>
            <a:r>
              <a:rPr lang="de-DE" b="0" dirty="0" smtClean="0"/>
              <a:t>²</a:t>
            </a:r>
            <a:r>
              <a:rPr lang="en-US" b="0" dirty="0" smtClean="0"/>
              <a:t> measurement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tandard error in peak localization radially changed and increased</a:t>
            </a:r>
            <a:endParaRPr lang="de-DE" b="0" dirty="0"/>
          </a:p>
        </p:txBody>
      </p:sp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  <a:endParaRPr lang="en-US" sz="320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996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  <a:endParaRPr lang="en-US" sz="320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  <a:endParaRPr lang="en-US" sz="3200" dirty="0" smtClean="0"/>
          </a:p>
        </p:txBody>
      </p:sp>
      <p:sp>
        <p:nvSpPr>
          <p:cNvPr id="13" name="Datumsplatzhalter 2"/>
          <p:cNvSpPr txBox="1">
            <a:spLocks/>
          </p:cNvSpPr>
          <p:nvPr/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4EBBD8-A576-4697-90A8-A3A1DA1E14A9}" type="datetime1">
              <a:rPr lang="de-DE" smtClean="0"/>
              <a:pPr/>
              <a:t>28.06.2020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" b="35805"/>
          <a:stretch/>
        </p:blipFill>
        <p:spPr>
          <a:xfrm>
            <a:off x="79996" y="953800"/>
            <a:ext cx="3810517" cy="3540562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(w/o error)</a:t>
            </a:r>
            <a:endParaRPr lang="en-US" sz="1800" b="0" dirty="0" smtClean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35471" r="3022" b="35723"/>
          <a:stretch/>
        </p:blipFill>
        <p:spPr>
          <a:xfrm>
            <a:off x="8623" y="4521241"/>
            <a:ext cx="3933253" cy="1646646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805663" y="4494362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(with error)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037112" y="6087792"/>
            <a:ext cx="410124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/>
              <a:t>r</a:t>
            </a:r>
            <a:r>
              <a:rPr lang="en-US" sz="1800" b="0" dirty="0" smtClean="0"/>
              <a:t>adially shifted outside systematically 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81961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2" y="3624083"/>
            <a:ext cx="3123039" cy="312303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" y="940688"/>
            <a:ext cx="2943901" cy="29439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  <a:endParaRPr lang="en-US" sz="320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  <a:endParaRPr lang="en-US" sz="3200" dirty="0" smtClean="0"/>
          </a:p>
        </p:txBody>
      </p:sp>
      <p:sp>
        <p:nvSpPr>
          <p:cNvPr id="13" name="Datumsplatzhalter 2"/>
          <p:cNvSpPr txBox="1">
            <a:spLocks/>
          </p:cNvSpPr>
          <p:nvPr/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4EBBD8-A576-4697-90A8-A3A1DA1E14A9}" type="datetime1">
              <a:rPr lang="de-DE" smtClean="0"/>
              <a:pPr/>
              <a:t>28.06.2020</a:t>
            </a:fld>
            <a:endParaRPr lang="de-DE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2881190" y="236793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(w/o error)</a:t>
            </a:r>
            <a:endParaRPr lang="en-US" sz="1800" b="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501104" y="507021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(with error)</a:t>
            </a:r>
            <a:endParaRPr lang="en-US" sz="1800" b="0" dirty="0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2018581" y="4701396"/>
            <a:ext cx="1268083" cy="92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1368696" y="3045125"/>
            <a:ext cx="552513" cy="151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5"/>
          <p:cNvSpPr txBox="1">
            <a:spLocks/>
          </p:cNvSpPr>
          <p:nvPr/>
        </p:nvSpPr>
        <p:spPr>
          <a:xfrm>
            <a:off x="22803" y="42351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Chordal peak orientation changed</a:t>
            </a:r>
            <a:endParaRPr lang="en-US" sz="1800" b="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3731245" y="287435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/>
              <a:t>o</a:t>
            </a:r>
            <a:r>
              <a:rPr lang="en-US" sz="1800" b="0" dirty="0" smtClean="0"/>
              <a:t>utward shift</a:t>
            </a:r>
            <a:endParaRPr lang="en-US" sz="1800" b="0" dirty="0" smtClean="0"/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4430043" y="3200400"/>
            <a:ext cx="122074" cy="112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4552118" y="1526124"/>
            <a:ext cx="5644942" cy="13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9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974785"/>
            <a:ext cx="4098081" cy="57466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Sigma Scan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igma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183521" y="4230166"/>
            <a:ext cx="4961991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ltering radial profile of bright 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g</a:t>
            </a:r>
            <a:r>
              <a:rPr lang="en-US" b="0" dirty="0" smtClean="0"/>
              <a:t>eneral profile representable, poloidal asymmetries persist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large </a:t>
            </a:r>
            <a:r>
              <a:rPr lang="en-US" b="0" dirty="0" err="1" smtClean="0"/>
              <a:t>sigmas</a:t>
            </a:r>
            <a:r>
              <a:rPr lang="en-US" b="0" dirty="0" smtClean="0"/>
              <a:t> cause deposition again beyond LCFS</a:t>
            </a:r>
            <a:endParaRPr lang="en-US" b="0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854969" y="2223193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8912143" y="1009634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36293" y="299350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57911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09" y="974785"/>
            <a:ext cx="3032603" cy="574669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65" y="1043796"/>
            <a:ext cx="3224088" cy="3224088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 flipH="1" flipV="1">
            <a:off x="3045125" y="5684808"/>
            <a:ext cx="1345720" cy="33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 flipV="1">
            <a:off x="1061049" y="5432106"/>
            <a:ext cx="3318109" cy="58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 flipV="1">
            <a:off x="2355011" y="4015312"/>
            <a:ext cx="1961970" cy="109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4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Symmetric Island Mimic (mode = 5)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798279" y="1092173"/>
            <a:ext cx="3914295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ad reconstruction overall, radial positioning however good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poloidal structure only somewhat distinguishable on outboard and lower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LOS density on inboard side too low to resolve islands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 smtClean="0"/>
              <a:t>Fix by higher LOS count/more cameras at different positions or angles?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3" y="923027"/>
            <a:ext cx="4146410" cy="592171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13" y="923027"/>
            <a:ext cx="3387903" cy="3387903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5009269" y="431093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(very high X</a:t>
            </a:r>
            <a:r>
              <a:rPr lang="de-DE" sz="1800" b="0" dirty="0" smtClean="0"/>
              <a:t>²</a:t>
            </a:r>
            <a:r>
              <a:rPr lang="en-US" sz="1800" b="0" dirty="0" smtClean="0"/>
              <a:t>, bad fit)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4844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Test: New </a:t>
            </a:r>
            <a:r>
              <a:rPr lang="en-US" dirty="0" smtClean="0"/>
              <a:t>Cameras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30" y="1758295"/>
            <a:ext cx="3806724" cy="38067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8" y="1689284"/>
            <a:ext cx="3806724" cy="380672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9" y="1758295"/>
            <a:ext cx="3806724" cy="380672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10760814" y="2356791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3061191" y="2400871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ARTv</a:t>
            </a:r>
            <a:r>
              <a:rPr lang="en-US" sz="1400" dirty="0" smtClean="0"/>
              <a:t>  (1)</a:t>
            </a: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939867" y="2744312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  <p:sp>
        <p:nvSpPr>
          <p:cNvPr id="6" name="Rechteck 5"/>
          <p:cNvSpPr/>
          <p:nvPr/>
        </p:nvSpPr>
        <p:spPr>
          <a:xfrm>
            <a:off x="336430" y="1108952"/>
            <a:ext cx="11783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adding new cameras at possible (1. 2) or impossible (3)  positions, 15 channels, 1 at a time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342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5"/>
          <p:cNvSpPr txBox="1">
            <a:spLocks/>
          </p:cNvSpPr>
          <p:nvPr/>
        </p:nvSpPr>
        <p:spPr>
          <a:xfrm rot="16200000">
            <a:off x="-898560" y="3123031"/>
            <a:ext cx="2151054" cy="4997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tomograms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Symmetric Island Mimic (New Cameras)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05" y="1043797"/>
            <a:ext cx="3068231" cy="58142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8" y="1043797"/>
            <a:ext cx="3057483" cy="5793836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538823" y="6721475"/>
            <a:ext cx="879894" cy="222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4070268" y="3162942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7516380" y="327508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6" r="1521" b="35471"/>
          <a:stretch/>
        </p:blipFill>
        <p:spPr>
          <a:xfrm>
            <a:off x="314443" y="4652541"/>
            <a:ext cx="4025971" cy="170380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" b="36101"/>
          <a:stretch/>
        </p:blipFill>
        <p:spPr>
          <a:xfrm>
            <a:off x="314443" y="905774"/>
            <a:ext cx="4041897" cy="3721980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2088311" y="2979500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2229844" y="4719524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7286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Symmetric Island Mimic (New Cameras)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05" y="1043797"/>
            <a:ext cx="3068231" cy="58142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8" y="1043797"/>
            <a:ext cx="3057483" cy="5793836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538823" y="6721475"/>
            <a:ext cx="879894" cy="222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4070268" y="3162942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7516380" y="327508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258792" y="1247103"/>
            <a:ext cx="4677061" cy="5109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ARTh</a:t>
            </a:r>
            <a:r>
              <a:rPr lang="en-US" b="0" dirty="0" smtClean="0"/>
              <a:t> seems to be best </a:t>
            </a:r>
            <a:r>
              <a:rPr lang="en-US" b="0" dirty="0" err="1" smtClean="0"/>
              <a:t>arctificial</a:t>
            </a:r>
            <a:r>
              <a:rPr lang="en-US" b="0" dirty="0" smtClean="0"/>
              <a:t>, additional camera according to X</a:t>
            </a:r>
            <a:r>
              <a:rPr lang="de-DE" b="0" dirty="0" smtClean="0"/>
              <a:t>²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2D reconstruction not inherently better though, inboard characteristics are still no resolvable with given restrictions (coverage, number of channels, pinhole positions, …)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different  approach to K factor might help, TBD</a:t>
            </a:r>
          </a:p>
          <a:p>
            <a:pPr marL="0" indent="0">
              <a:buNone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53519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07" y="1017581"/>
            <a:ext cx="3082065" cy="58404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Phantom Test: Island Mimic and Radial Profile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8823" y="6721475"/>
            <a:ext cx="879894" cy="222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4162877" y="3275084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17" y="1017581"/>
            <a:ext cx="3056626" cy="5792212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 rot="16200000">
            <a:off x="7516380" y="327508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5" b="786"/>
          <a:stretch/>
        </p:blipFill>
        <p:spPr>
          <a:xfrm>
            <a:off x="370438" y="1017581"/>
            <a:ext cx="3054250" cy="559887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0" b="1244"/>
          <a:stretch/>
        </p:blipFill>
        <p:spPr>
          <a:xfrm>
            <a:off x="3080707" y="1030520"/>
            <a:ext cx="612476" cy="5573000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2138282" y="3083017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</p:spTree>
    <p:extLst>
      <p:ext uri="{BB962C8B-B14F-4D97-AF65-F5344CB8AC3E}">
        <p14:creationId xmlns:p14="http://schemas.microsoft.com/office/powerpoint/2010/main" val="25450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9047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intrinsicly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3" y="2389302"/>
            <a:ext cx="5495880" cy="26642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5" y="2389302"/>
            <a:ext cx="5573695" cy="26642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515427" y="500304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</a:t>
            </a:r>
            <a:r>
              <a:rPr lang="en-US" sz="1600" dirty="0" smtClean="0"/>
              <a:t>profile from STRAHL, </a:t>
            </a:r>
            <a:r>
              <a:rPr lang="en-US" sz="1600" dirty="0" err="1" smtClean="0"/>
              <a:t>HBCm</a:t>
            </a:r>
            <a:r>
              <a:rPr lang="en-US" sz="1600" dirty="0" smtClean="0"/>
              <a:t>)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1488984" y="504702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profile 20181010.032, </a:t>
            </a:r>
            <a:r>
              <a:rPr lang="en-US" sz="1600" dirty="0" err="1" smtClean="0"/>
              <a:t>HBCm</a:t>
            </a:r>
            <a:r>
              <a:rPr lang="en-US" sz="1600" dirty="0" smtClean="0"/>
              <a:t>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372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07" y="1017581"/>
            <a:ext cx="3082065" cy="58404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Phantom Test: Island Mimic and Radial Profile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8823" y="6721475"/>
            <a:ext cx="879894" cy="222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4162877" y="3275084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620592" y="1098762"/>
            <a:ext cx="4271989" cy="3091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profile inside shadowing over island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v</a:t>
            </a:r>
            <a:r>
              <a:rPr lang="en-US" b="0" dirty="0" smtClean="0"/>
              <a:t>irtually not reproducible if </a:t>
            </a:r>
            <a:r>
              <a:rPr lang="en-US" b="0" dirty="0" err="1" smtClean="0"/>
              <a:t>poloidaly</a:t>
            </a:r>
            <a:r>
              <a:rPr lang="en-US" b="0" dirty="0" smtClean="0"/>
              <a:t> symmetric emissivity profile is superimposed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o</a:t>
            </a:r>
            <a:r>
              <a:rPr lang="en-US" b="0" dirty="0" smtClean="0"/>
              <a:t>utside emissivity focused in front of HBC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X² fits overall better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17" y="1017581"/>
            <a:ext cx="3056626" cy="5792212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 rot="16200000">
            <a:off x="7516380" y="327508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1331"/>
          <a:stretch/>
        </p:blipFill>
        <p:spPr>
          <a:xfrm>
            <a:off x="479425" y="4339088"/>
            <a:ext cx="4961346" cy="2411336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1258387" y="4635772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</p:spTree>
    <p:extLst>
      <p:ext uri="{BB962C8B-B14F-4D97-AF65-F5344CB8AC3E}">
        <p14:creationId xmlns:p14="http://schemas.microsoft.com/office/powerpoint/2010/main" val="3805849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5031" r="-329" b="35849"/>
          <a:stretch/>
        </p:blipFill>
        <p:spPr>
          <a:xfrm>
            <a:off x="519426" y="1299971"/>
            <a:ext cx="4335118" cy="359983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8" t="6355"/>
          <a:stretch/>
        </p:blipFill>
        <p:spPr>
          <a:xfrm>
            <a:off x="4877000" y="2234021"/>
            <a:ext cx="4139845" cy="3171497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2820837" y="133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725946" y="32149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04138" y="988625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adiation fraction = 33%</a:t>
            </a:r>
            <a:endParaRPr lang="en-US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6888393" y="243044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(experiment)</a:t>
            </a:r>
            <a:endParaRPr lang="en-US" sz="1800" b="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9406"/>
          <a:stretch/>
        </p:blipFill>
        <p:spPr>
          <a:xfrm>
            <a:off x="9062048" y="2547597"/>
            <a:ext cx="2952275" cy="26696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57522"/>
          <a:stretch/>
        </p:blipFill>
        <p:spPr>
          <a:xfrm>
            <a:off x="611334" y="4943443"/>
            <a:ext cx="4163268" cy="1778032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9760871" y="223402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(20181010.032)</a:t>
            </a:r>
            <a:endParaRPr lang="en-US" sz="1800" b="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9760871" y="5217228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(already large X</a:t>
            </a:r>
            <a:r>
              <a:rPr lang="de-DE" sz="1800" b="0" dirty="0" smtClean="0"/>
              <a:t>²</a:t>
            </a:r>
            <a:r>
              <a:rPr lang="en-US" sz="1800" b="0" dirty="0" smtClean="0"/>
              <a:t>)</a:t>
            </a:r>
            <a:endParaRPr lang="en-US" sz="1800" b="0" dirty="0" smtClean="0"/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>
            <a:off x="1299099" y="5092036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STRAHL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4013465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8" r="253"/>
          <a:stretch/>
        </p:blipFill>
        <p:spPr>
          <a:xfrm>
            <a:off x="5111821" y="2234021"/>
            <a:ext cx="4116839" cy="325016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4855" r="3618" b="36026"/>
          <a:stretch/>
        </p:blipFill>
        <p:spPr>
          <a:xfrm>
            <a:off x="529853" y="1001904"/>
            <a:ext cx="4274094" cy="36994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2960767" y="111159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889847" y="312865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365130" y="1012284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adiation fraction = 66%</a:t>
            </a:r>
            <a:endParaRPr lang="en-US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7148526" y="245527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(experiment)</a:t>
            </a:r>
            <a:endParaRPr lang="en-US" sz="1800" b="0" dirty="0" smtClean="0"/>
          </a:p>
        </p:txBody>
      </p:sp>
      <p:sp>
        <p:nvSpPr>
          <p:cNvPr id="22" name="Textplatzhalter 5"/>
          <p:cNvSpPr txBox="1">
            <a:spLocks/>
          </p:cNvSpPr>
          <p:nvPr/>
        </p:nvSpPr>
        <p:spPr>
          <a:xfrm>
            <a:off x="9760871" y="223402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(20181010.032)</a:t>
            </a:r>
            <a:endParaRPr lang="en-US" sz="1800" b="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t="57484"/>
          <a:stretch/>
        </p:blipFill>
        <p:spPr>
          <a:xfrm>
            <a:off x="529853" y="4895077"/>
            <a:ext cx="4163659" cy="176761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5" r="-138"/>
          <a:stretch/>
        </p:blipFill>
        <p:spPr>
          <a:xfrm>
            <a:off x="9215921" y="2558787"/>
            <a:ext cx="2894079" cy="2622299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154954" y="4984052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STRAHL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0528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" r="608"/>
          <a:stretch/>
        </p:blipFill>
        <p:spPr>
          <a:xfrm>
            <a:off x="5524840" y="2220503"/>
            <a:ext cx="4080598" cy="323536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4905" r="1437" b="35849"/>
          <a:stretch/>
        </p:blipFill>
        <p:spPr>
          <a:xfrm>
            <a:off x="560958" y="956245"/>
            <a:ext cx="4274872" cy="36675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3090166" y="102605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3023707" y="301470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50550" y="981331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adiation fraction = 90%</a:t>
            </a:r>
            <a:endParaRPr lang="en-US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7565139" y="243044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(experiment)</a:t>
            </a:r>
            <a:endParaRPr lang="en-US" sz="1800" b="0" dirty="0" smtClean="0"/>
          </a:p>
        </p:txBody>
      </p:sp>
      <p:sp>
        <p:nvSpPr>
          <p:cNvPr id="22" name="Textplatzhalter 5"/>
          <p:cNvSpPr txBox="1">
            <a:spLocks/>
          </p:cNvSpPr>
          <p:nvPr/>
        </p:nvSpPr>
        <p:spPr>
          <a:xfrm>
            <a:off x="9760871" y="222050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(20181010.032)</a:t>
            </a:r>
            <a:endParaRPr lang="en-US" sz="1800" b="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3" r="398"/>
          <a:stretch/>
        </p:blipFill>
        <p:spPr>
          <a:xfrm>
            <a:off x="560959" y="4869666"/>
            <a:ext cx="4194110" cy="18008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 r="-309"/>
          <a:stretch/>
        </p:blipFill>
        <p:spPr>
          <a:xfrm>
            <a:off x="9614454" y="2667536"/>
            <a:ext cx="2577545" cy="2327912"/>
          </a:xfrm>
          <a:prstGeom prst="rect">
            <a:avLst/>
          </a:prstGeom>
        </p:spPr>
      </p:pic>
      <p:sp>
        <p:nvSpPr>
          <p:cNvPr id="17" name="Textplatzhalter 5"/>
          <p:cNvSpPr txBox="1">
            <a:spLocks/>
          </p:cNvSpPr>
          <p:nvPr/>
        </p:nvSpPr>
        <p:spPr>
          <a:xfrm>
            <a:off x="1135197" y="4988259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STRAHL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7747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" r="1199"/>
          <a:stretch/>
        </p:blipFill>
        <p:spPr>
          <a:xfrm>
            <a:off x="5355913" y="2234021"/>
            <a:ext cx="4024830" cy="320062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4905" r="5029" b="35724"/>
          <a:stretch/>
        </p:blipFill>
        <p:spPr>
          <a:xfrm>
            <a:off x="575897" y="1024046"/>
            <a:ext cx="4268045" cy="38153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3271318" y="102605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3204859" y="301470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119561" y="983501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adiation fraction = 100%</a:t>
            </a:r>
            <a:endParaRPr lang="en-US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7368328" y="2443962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(experiment)</a:t>
            </a:r>
            <a:endParaRPr lang="en-US" sz="1800" b="0" dirty="0" smtClean="0"/>
          </a:p>
        </p:txBody>
      </p:sp>
      <p:sp>
        <p:nvSpPr>
          <p:cNvPr id="22" name="Textplatzhalter 5"/>
          <p:cNvSpPr txBox="1">
            <a:spLocks/>
          </p:cNvSpPr>
          <p:nvPr/>
        </p:nvSpPr>
        <p:spPr>
          <a:xfrm>
            <a:off x="9760871" y="223402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(20181010.032)</a:t>
            </a:r>
            <a:endParaRPr lang="en-US" sz="1800" b="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t="57234" r="6813" b="125"/>
          <a:stretch/>
        </p:blipFill>
        <p:spPr>
          <a:xfrm>
            <a:off x="638355" y="4887877"/>
            <a:ext cx="3920489" cy="18082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9600"/>
          <a:stretch/>
        </p:blipFill>
        <p:spPr>
          <a:xfrm>
            <a:off x="9411419" y="2579305"/>
            <a:ext cx="2780580" cy="2518913"/>
          </a:xfrm>
          <a:prstGeom prst="rect">
            <a:avLst/>
          </a:prstGeom>
        </p:spPr>
      </p:pic>
      <p:sp>
        <p:nvSpPr>
          <p:cNvPr id="17" name="Textplatzhalter 5"/>
          <p:cNvSpPr txBox="1">
            <a:spLocks/>
          </p:cNvSpPr>
          <p:nvPr/>
        </p:nvSpPr>
        <p:spPr>
          <a:xfrm>
            <a:off x="1120264" y="4968856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STRAHL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317925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likely good (best?) resolution of inversion domain, both with reasonable accuracy and calculation time is 27x75 cells (radial times poloidal, 21 </a:t>
            </a:r>
            <a:r>
              <a:rPr lang="en-US" b="0" dirty="0" err="1" smtClean="0"/>
              <a:t>fluxsurfaces</a:t>
            </a:r>
            <a:r>
              <a:rPr lang="en-US" b="0" dirty="0" smtClean="0"/>
              <a:t> build the plasma core)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dditional radial or poloidal points only add time to calculation and possible free parameters to fit emissivity (avoidable by changing the gradients along the aforementioned dimensions accordingly)</a:t>
            </a:r>
          </a:p>
        </p:txBody>
      </p:sp>
    </p:spTree>
    <p:extLst>
      <p:ext uri="{BB962C8B-B14F-4D97-AF65-F5344CB8AC3E}">
        <p14:creationId xmlns:p14="http://schemas.microsoft.com/office/powerpoint/2010/main" val="190924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considering </a:t>
            </a:r>
            <a:r>
              <a:rPr lang="en-US" b="0" dirty="0"/>
              <a:t>a given emissivity profile shape, there exists an ideal set of K factors constraining the ratio of poloidal and radial gradients according to the </a:t>
            </a:r>
            <a:r>
              <a:rPr lang="de-DE" b="0" dirty="0"/>
              <a:t>X² </a:t>
            </a:r>
            <a:r>
              <a:rPr lang="de-DE" b="0" dirty="0" err="1" smtClean="0"/>
              <a:t>optimisation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not </a:t>
            </a:r>
            <a:r>
              <a:rPr lang="en-US" b="0" dirty="0"/>
              <a:t>necessarily the same as defined by the lowest 2D deviation, whose </a:t>
            </a:r>
            <a:r>
              <a:rPr lang="en-US" b="0" dirty="0" err="1"/>
              <a:t>optimisation</a:t>
            </a:r>
            <a:r>
              <a:rPr lang="en-US" b="0" dirty="0"/>
              <a:t> also yields an optimal set of K </a:t>
            </a:r>
            <a:r>
              <a:rPr lang="en-US" b="0" dirty="0" smtClean="0"/>
              <a:t>factors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radial positioning of profiles is </a:t>
            </a:r>
            <a:r>
              <a:rPr lang="en-US" b="0" dirty="0" smtClean="0"/>
              <a:t>subject </a:t>
            </a:r>
            <a:r>
              <a:rPr lang="en-US" b="0" dirty="0"/>
              <a:t>to the selection of K factors over the radius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3880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poloidaly</a:t>
            </a:r>
            <a:r>
              <a:rPr lang="en-US" b="0" dirty="0" smtClean="0"/>
              <a:t> distributed profiles are, so far the data set, near impossible to reconstruct properly (especially on the inboard side)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asymmetric </a:t>
            </a:r>
            <a:r>
              <a:rPr lang="en-US" b="0" dirty="0" err="1" smtClean="0"/>
              <a:t>charateristics</a:t>
            </a:r>
            <a:r>
              <a:rPr lang="en-US" b="0" dirty="0" smtClean="0"/>
              <a:t> can be property of the underlying emissivity profile to the tomography, however some are introduced due to the line of sight geometry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ombinations of profile shapes, especially </a:t>
            </a:r>
            <a:r>
              <a:rPr lang="en-US" b="0" dirty="0" err="1" smtClean="0"/>
              <a:t>poloidaly</a:t>
            </a:r>
            <a:r>
              <a:rPr lang="en-US" b="0" dirty="0" smtClean="0"/>
              <a:t> symmetric and any else become hard to distinguish from one another (see ring and island mimic)</a:t>
            </a:r>
          </a:p>
        </p:txBody>
      </p:sp>
    </p:spTree>
    <p:extLst>
      <p:ext uri="{BB962C8B-B14F-4D97-AF65-F5344CB8AC3E}">
        <p14:creationId xmlns:p14="http://schemas.microsoft.com/office/powerpoint/2010/main" val="3558925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bright spots on-/off-axis and, e.g. bright rings can be separated from each other depending on the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individual bright sheaths can no longer be reconstructed </a:t>
            </a:r>
            <a:r>
              <a:rPr lang="en-US" b="0" dirty="0" err="1" smtClean="0"/>
              <a:t>radialy</a:t>
            </a:r>
            <a:r>
              <a:rPr lang="en-US" b="0" dirty="0" smtClean="0"/>
              <a:t> when closer than 0.2m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STRAHL reconstructions are largely accurate in position and value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reference XP 20181010.032 difficult to invert, subject to better profiles of K factors?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98511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possibly find better approach to K factor profile shape for island mimics or combinations (double rings as well?) and asymmetric phantoms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heck orders of magnitude/units of results for </a:t>
            </a:r>
            <a:r>
              <a:rPr lang="en-US" b="0" dirty="0" err="1" smtClean="0"/>
              <a:t>plausiblilty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36191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Symmetry of Emissivity Matrix and Mesh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7865505" cy="1752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hecking the symmetry (read: top-bottom congruence) of the emissivity </a:t>
            </a:r>
            <a:r>
              <a:rPr lang="en-US" b="0" dirty="0" smtClean="0"/>
              <a:t>matrix projected to the Bolometer plane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light deviances overall, especially some cells not </a:t>
            </a:r>
            <a:r>
              <a:rPr lang="en-US" b="0" dirty="0" smtClean="0"/>
              <a:t>‘touched’ by </a:t>
            </a:r>
            <a:r>
              <a:rPr lang="en-US" b="0" dirty="0" smtClean="0"/>
              <a:t>channels at all (equaling 100% difference here)</a:t>
            </a:r>
            <a:endParaRPr lang="en-US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78" y="983873"/>
            <a:ext cx="3504946" cy="29679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66" y="3501289"/>
            <a:ext cx="3037623" cy="3037623"/>
          </a:xfrm>
          <a:prstGeom prst="rect">
            <a:avLst/>
          </a:prstGeom>
        </p:spPr>
      </p:pic>
      <p:sp>
        <p:nvSpPr>
          <p:cNvPr id="11" name="Textplatzhalter 5"/>
          <p:cNvSpPr txBox="1">
            <a:spLocks/>
          </p:cNvSpPr>
          <p:nvPr/>
        </p:nvSpPr>
        <p:spPr>
          <a:xfrm>
            <a:off x="573088" y="3027533"/>
            <a:ext cx="5377678" cy="3328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checking symmetry mesh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accent1"/>
                </a:solidFill>
              </a:rPr>
              <a:t>b</a:t>
            </a:r>
            <a:r>
              <a:rPr lang="en-US" b="0" dirty="0" smtClean="0">
                <a:solidFill>
                  <a:schemeClr val="accent1"/>
                </a:solidFill>
              </a:rPr>
              <a:t>lue</a:t>
            </a:r>
            <a:r>
              <a:rPr lang="en-US" b="0" dirty="0" smtClean="0"/>
              <a:t> to </a:t>
            </a:r>
            <a:r>
              <a:rPr lang="en-US" b="0" dirty="0" smtClean="0">
                <a:solidFill>
                  <a:srgbClr val="FF0000"/>
                </a:solidFill>
              </a:rPr>
              <a:t>red</a:t>
            </a:r>
            <a:r>
              <a:rPr lang="en-US" b="0" dirty="0" smtClean="0"/>
              <a:t> to </a:t>
            </a:r>
            <a:r>
              <a:rPr lang="en-US" b="0" dirty="0" smtClean="0">
                <a:solidFill>
                  <a:srgbClr val="00B050"/>
                </a:solidFill>
              </a:rPr>
              <a:t>green</a:t>
            </a:r>
            <a:r>
              <a:rPr lang="en-US" b="0" dirty="0" smtClean="0"/>
              <a:t> means further outside the magnetic axis, i.e. ‘larger’ </a:t>
            </a:r>
            <a:r>
              <a:rPr lang="en-US" b="0" dirty="0" err="1" smtClean="0"/>
              <a:t>fluxsurfaces</a:t>
            </a:r>
            <a:r>
              <a:rPr lang="en-US" b="0" dirty="0" smtClean="0"/>
              <a:t>/</a:t>
            </a:r>
            <a:r>
              <a:rPr lang="en-US" b="0" dirty="0" err="1" smtClean="0"/>
              <a:t>fluxtubes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ntire mesh </a:t>
            </a:r>
            <a:r>
              <a:rPr lang="en-US" b="0" dirty="0" smtClean="0"/>
              <a:t>dispositioned downwards </a:t>
            </a:r>
            <a:r>
              <a:rPr lang="en-US" b="0" dirty="0" smtClean="0"/>
              <a:t>(still oriented around magnetic axis)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increasing deviance with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721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28.06.2020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188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 b="34414"/>
          <a:stretch/>
        </p:blipFill>
        <p:spPr>
          <a:xfrm>
            <a:off x="1" y="904776"/>
            <a:ext cx="4197178" cy="39209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6367" r="478" b="33934"/>
          <a:stretch/>
        </p:blipFill>
        <p:spPr>
          <a:xfrm>
            <a:off x="37069" y="4890939"/>
            <a:ext cx="4160109" cy="175062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36156" b="33934"/>
          <a:stretch/>
        </p:blipFill>
        <p:spPr>
          <a:xfrm>
            <a:off x="4316788" y="3073662"/>
            <a:ext cx="4183473" cy="1797684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276" r="-608" b="34055"/>
          <a:stretch/>
        </p:blipFill>
        <p:spPr>
          <a:xfrm>
            <a:off x="4238551" y="1189462"/>
            <a:ext cx="4339946" cy="182617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5796" r="-28" b="33934"/>
          <a:stretch/>
        </p:blipFill>
        <p:spPr>
          <a:xfrm>
            <a:off x="4248666" y="4819422"/>
            <a:ext cx="4329831" cy="184622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815" b="34054"/>
          <a:stretch/>
        </p:blipFill>
        <p:spPr>
          <a:xfrm>
            <a:off x="8357789" y="1181693"/>
            <a:ext cx="4366053" cy="1826615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35795" r="767" b="34054"/>
          <a:stretch/>
        </p:blipFill>
        <p:spPr>
          <a:xfrm>
            <a:off x="8342524" y="3000539"/>
            <a:ext cx="4300620" cy="1870807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7775931" y="3077913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831100" y="4761401"/>
            <a:ext cx="893967" cy="195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396" r="-779" b="33934"/>
          <a:stretch/>
        </p:blipFill>
        <p:spPr>
          <a:xfrm>
            <a:off x="8319274" y="4867440"/>
            <a:ext cx="4413652" cy="1854035"/>
          </a:xfrm>
          <a:prstGeom prst="rect">
            <a:avLst/>
          </a:prstGeom>
        </p:spPr>
      </p:pic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=13.6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33806" y="25809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=8.83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25933" y="44071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=12.27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4114" y="61923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524637" y="26567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671278" y="44071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=2.0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710123" y="62711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9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36276" r="422" b="34055"/>
          <a:stretch/>
        </p:blipFill>
        <p:spPr>
          <a:xfrm>
            <a:off x="4183046" y="2957633"/>
            <a:ext cx="4285452" cy="18187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5916" r="-779" b="34174"/>
          <a:stretch/>
        </p:blipFill>
        <p:spPr>
          <a:xfrm>
            <a:off x="4234249" y="1167301"/>
            <a:ext cx="4246639" cy="1798321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8221211" y="904776"/>
            <a:ext cx="3884031" cy="59244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156" r="-92" b="34294"/>
          <a:stretch/>
        </p:blipFill>
        <p:spPr>
          <a:xfrm>
            <a:off x="0" y="2965622"/>
            <a:ext cx="4183045" cy="1771135"/>
          </a:xfrm>
          <a:prstGeom prst="rect">
            <a:avLst/>
          </a:prstGeom>
        </p:spPr>
      </p:pic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36156" r="-1122" b="34294"/>
          <a:stretch/>
        </p:blipFill>
        <p:spPr>
          <a:xfrm>
            <a:off x="-31175" y="4731432"/>
            <a:ext cx="4265424" cy="1781485"/>
          </a:xfrm>
          <a:prstGeom prst="rect">
            <a:avLst/>
          </a:prstGeom>
        </p:spPr>
      </p:pic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884452" y="118946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884452" y="299258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=28.75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=82.28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593963" y="25448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²=180.9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14779" y="43431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²=317.9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4" r="-3210"/>
          <a:stretch/>
        </p:blipFill>
        <p:spPr>
          <a:xfrm>
            <a:off x="8498961" y="4857710"/>
            <a:ext cx="3560454" cy="163331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49765"/>
          <a:stretch/>
        </p:blipFill>
        <p:spPr>
          <a:xfrm>
            <a:off x="4336583" y="4871807"/>
            <a:ext cx="3671325" cy="185203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36396"/>
          <a:stretch/>
        </p:blipFill>
        <p:spPr>
          <a:xfrm>
            <a:off x="8402537" y="1452527"/>
            <a:ext cx="3662675" cy="3278905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4" r="16464" b="93783"/>
          <a:stretch/>
        </p:blipFill>
        <p:spPr>
          <a:xfrm>
            <a:off x="8837103" y="1226025"/>
            <a:ext cx="2239860" cy="2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36036" r="251" b="34174"/>
          <a:stretch/>
        </p:blipFill>
        <p:spPr>
          <a:xfrm>
            <a:off x="-42728" y="4815015"/>
            <a:ext cx="4210696" cy="18004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t="35796" r="478" b="34174"/>
          <a:stretch/>
        </p:blipFill>
        <p:spPr>
          <a:xfrm>
            <a:off x="8143752" y="4798542"/>
            <a:ext cx="4526382" cy="191147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7" t="36396" r="1152" b="34295"/>
          <a:stretch/>
        </p:blipFill>
        <p:spPr>
          <a:xfrm>
            <a:off x="8110801" y="2998526"/>
            <a:ext cx="4466778" cy="181649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-701" b="34415"/>
          <a:stretch/>
        </p:blipFill>
        <p:spPr>
          <a:xfrm>
            <a:off x="8278084" y="1187895"/>
            <a:ext cx="4383802" cy="178870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275" r="-92" b="33935"/>
          <a:stretch/>
        </p:blipFill>
        <p:spPr>
          <a:xfrm>
            <a:off x="4175228" y="4861292"/>
            <a:ext cx="4331088" cy="18487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35675" r="422" b="34295"/>
          <a:stretch/>
        </p:blipFill>
        <p:spPr>
          <a:xfrm>
            <a:off x="4231477" y="2976604"/>
            <a:ext cx="4270940" cy="18569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36156" r="422" b="34054"/>
          <a:stretch/>
        </p:blipFill>
        <p:spPr>
          <a:xfrm>
            <a:off x="4248667" y="1189463"/>
            <a:ext cx="4253750" cy="181884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34414"/>
          <a:stretch/>
        </p:blipFill>
        <p:spPr>
          <a:xfrm>
            <a:off x="19193" y="943135"/>
            <a:ext cx="4103923" cy="38762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4442" y="1086071"/>
            <a:ext cx="893967" cy="115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0.75</a:t>
            </a:r>
            <a:endParaRPr lang="de-DE" sz="1600" dirty="0" smtClean="0"/>
          </a:p>
        </p:txBody>
      </p:sp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=11.63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01544" y="617740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=6.58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21586" y="264591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=3.01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43916" y="4389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=1.99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540917" y="256837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638699" y="4426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724674" y="63628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23373" y="6328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=1.69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9320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35916" r="78" b="34054"/>
          <a:stretch/>
        </p:blipFill>
        <p:spPr>
          <a:xfrm>
            <a:off x="4085542" y="1131797"/>
            <a:ext cx="4210762" cy="181185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" t="36276" r="78" b="33694"/>
          <a:stretch/>
        </p:blipFill>
        <p:spPr>
          <a:xfrm>
            <a:off x="-107519" y="4762844"/>
            <a:ext cx="4310777" cy="18422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36036" r="1656" b="34414"/>
          <a:stretch/>
        </p:blipFill>
        <p:spPr>
          <a:xfrm>
            <a:off x="-31965" y="2943656"/>
            <a:ext cx="4235223" cy="179632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4234248" y="3041456"/>
            <a:ext cx="4291913" cy="378777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8362026" y="3041456"/>
            <a:ext cx="3805260" cy="37877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0</a:t>
            </a:r>
            <a:r>
              <a:rPr lang="en-US" sz="1400" dirty="0" smtClean="0"/>
              <a:t>.95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760023" y="1194267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1.05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380204" y="25848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²=10.07</a:t>
            </a:r>
            <a:endParaRPr lang="de-DE" sz="1600" dirty="0" smtClean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60" y="3077567"/>
            <a:ext cx="3715554" cy="371555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36080" r="1"/>
          <a:stretch/>
        </p:blipFill>
        <p:spPr>
          <a:xfrm>
            <a:off x="8438290" y="3361720"/>
            <a:ext cx="3652732" cy="3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8306321" y="960931"/>
            <a:ext cx="3857283" cy="5868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36037" r="422" b="350"/>
          <a:stretch/>
        </p:blipFill>
        <p:spPr>
          <a:xfrm>
            <a:off x="8364011" y="993884"/>
            <a:ext cx="3756635" cy="34538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" y="960931"/>
            <a:ext cx="4126080" cy="5785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(Flipped)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=0.9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634250" y="1103434"/>
            <a:ext cx="52018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309630" y="245118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</a:t>
            </a:r>
            <a:endParaRPr lang="de-DE" sz="1600" dirty="0" smtClean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25" y="1026039"/>
            <a:ext cx="3674501" cy="367450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7" b="50033"/>
          <a:stretch/>
        </p:blipFill>
        <p:spPr>
          <a:xfrm>
            <a:off x="4343730" y="4809071"/>
            <a:ext cx="3852526" cy="19124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52788"/>
          <a:stretch/>
        </p:blipFill>
        <p:spPr>
          <a:xfrm>
            <a:off x="8345358" y="4490653"/>
            <a:ext cx="3775287" cy="17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276" r="7721" b="34295"/>
          <a:stretch/>
        </p:blipFill>
        <p:spPr>
          <a:xfrm>
            <a:off x="7786152" y="4714125"/>
            <a:ext cx="4089011" cy="182478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36396" r="7365" b="34054"/>
          <a:stretch/>
        </p:blipFill>
        <p:spPr>
          <a:xfrm>
            <a:off x="7835580" y="2934194"/>
            <a:ext cx="4000808" cy="18025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36396" r="7622" b="34295"/>
          <a:stretch/>
        </p:blipFill>
        <p:spPr>
          <a:xfrm>
            <a:off x="7834729" y="1155303"/>
            <a:ext cx="3991202" cy="17901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6396" r="7889" b="34175"/>
          <a:stretch/>
        </p:blipFill>
        <p:spPr>
          <a:xfrm>
            <a:off x="3747264" y="4781357"/>
            <a:ext cx="4028667" cy="18143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7890" b="34295"/>
          <a:stretch/>
        </p:blipFill>
        <p:spPr>
          <a:xfrm>
            <a:off x="3780224" y="2949050"/>
            <a:ext cx="4000359" cy="17877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226" b="34054"/>
          <a:stretch/>
        </p:blipFill>
        <p:spPr>
          <a:xfrm>
            <a:off x="3780224" y="1158885"/>
            <a:ext cx="3942974" cy="17720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6" r="7720" b="34294"/>
          <a:stretch/>
        </p:blipFill>
        <p:spPr>
          <a:xfrm>
            <a:off x="-68837" y="4715094"/>
            <a:ext cx="3900283" cy="175138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8" b="34178"/>
          <a:stretch/>
        </p:blipFill>
        <p:spPr>
          <a:xfrm>
            <a:off x="1654" y="914400"/>
            <a:ext cx="3820703" cy="38223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83342" y="3013937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477289" y="1214420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464114" y="481985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0432965" y="3028573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0590339" y="479364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=32.8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=1.84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=1.02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096000" y="614195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287720" y="437410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412894" y="62414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=1.21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4155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036" r="7552" b="33934"/>
          <a:stretch/>
        </p:blipFill>
        <p:spPr>
          <a:xfrm>
            <a:off x="3850815" y="3028523"/>
            <a:ext cx="4161886" cy="18986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36273" r="7821" b="34297"/>
          <a:stretch/>
        </p:blipFill>
        <p:spPr>
          <a:xfrm>
            <a:off x="3927500" y="1185342"/>
            <a:ext cx="4085200" cy="18432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295"/>
          <a:stretch/>
        </p:blipFill>
        <p:spPr>
          <a:xfrm>
            <a:off x="70515" y="4617774"/>
            <a:ext cx="3780299" cy="16900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415"/>
          <a:stretch/>
        </p:blipFill>
        <p:spPr>
          <a:xfrm>
            <a:off x="1655" y="2897557"/>
            <a:ext cx="3828888" cy="170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35" b="65528"/>
          <a:stretch/>
        </p:blipFill>
        <p:spPr>
          <a:xfrm>
            <a:off x="1654" y="914400"/>
            <a:ext cx="3812465" cy="200179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18402" y="318142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2916482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183161" y="427976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80588" y="596735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=2.51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68742" y="45035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=20.56</a:t>
            </a:r>
            <a:endParaRPr lang="de-DE" sz="1600" dirty="0" smtClean="0"/>
          </a:p>
        </p:txBody>
      </p:sp>
      <p:sp>
        <p:nvSpPr>
          <p:cNvPr id="43" name="Rechteck 42"/>
          <p:cNvSpPr/>
          <p:nvPr/>
        </p:nvSpPr>
        <p:spPr>
          <a:xfrm>
            <a:off x="4234249" y="4923145"/>
            <a:ext cx="4096786" cy="19060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" b="49894"/>
          <a:stretch/>
        </p:blipFill>
        <p:spPr>
          <a:xfrm>
            <a:off x="4520914" y="4991475"/>
            <a:ext cx="3473739" cy="175113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36396"/>
          <a:stretch/>
        </p:blipFill>
        <p:spPr>
          <a:xfrm>
            <a:off x="8331035" y="1039169"/>
            <a:ext cx="3761555" cy="3368377"/>
          </a:xfrm>
          <a:prstGeom prst="rect">
            <a:avLst/>
          </a:prstGeom>
        </p:spPr>
      </p:pic>
      <p:sp>
        <p:nvSpPr>
          <p:cNvPr id="45" name="Textplatzhalter 5"/>
          <p:cNvSpPr txBox="1">
            <a:spLocks/>
          </p:cNvSpPr>
          <p:nvPr/>
        </p:nvSpPr>
        <p:spPr>
          <a:xfrm>
            <a:off x="10292469" y="21069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52640" r="605" b="-19"/>
          <a:stretch/>
        </p:blipFill>
        <p:spPr>
          <a:xfrm>
            <a:off x="8350344" y="5057156"/>
            <a:ext cx="3463885" cy="16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35987" r="7981" b="33983"/>
          <a:stretch/>
        </p:blipFill>
        <p:spPr>
          <a:xfrm>
            <a:off x="7985242" y="1194541"/>
            <a:ext cx="3927596" cy="180496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275" r="7720" b="33935"/>
          <a:stretch/>
        </p:blipFill>
        <p:spPr>
          <a:xfrm>
            <a:off x="3923550" y="4833342"/>
            <a:ext cx="4109657" cy="186665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889" b="34055"/>
          <a:stretch/>
        </p:blipFill>
        <p:spPr>
          <a:xfrm>
            <a:off x="3972036" y="2999503"/>
            <a:ext cx="4061171" cy="183383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6" r="7721" b="33814"/>
          <a:stretch/>
        </p:blipFill>
        <p:spPr>
          <a:xfrm>
            <a:off x="3981737" y="1200783"/>
            <a:ext cx="3993804" cy="180795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036" r="7721" b="34174"/>
          <a:stretch/>
        </p:blipFill>
        <p:spPr>
          <a:xfrm>
            <a:off x="41190" y="4810963"/>
            <a:ext cx="3800900" cy="17169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34174"/>
          <a:stretch/>
        </p:blipFill>
        <p:spPr>
          <a:xfrm>
            <a:off x="0" y="908479"/>
            <a:ext cx="3917343" cy="39113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=1.35,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=1.007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7160" y="63547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=1.038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5110" y="48454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204205" y="121499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269733" y="2980666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57784" y="486100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7" name="Textplatzhalter 5"/>
          <p:cNvSpPr txBox="1">
            <a:spLocks/>
          </p:cNvSpPr>
          <p:nvPr/>
        </p:nvSpPr>
        <p:spPr>
          <a:xfrm>
            <a:off x="10170800" y="12219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99" y="3026959"/>
            <a:ext cx="3327742" cy="33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36396" r="7889" b="34295"/>
          <a:stretch/>
        </p:blipFill>
        <p:spPr>
          <a:xfrm>
            <a:off x="3797483" y="4768382"/>
            <a:ext cx="4040931" cy="18091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058" b="34174"/>
          <a:stretch/>
        </p:blipFill>
        <p:spPr>
          <a:xfrm>
            <a:off x="3821015" y="2955525"/>
            <a:ext cx="3992685" cy="181285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36517" r="8931" b="34174"/>
          <a:stretch/>
        </p:blipFill>
        <p:spPr>
          <a:xfrm>
            <a:off x="3755111" y="1208895"/>
            <a:ext cx="3971982" cy="17306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1" b="34054"/>
          <a:stretch/>
        </p:blipFill>
        <p:spPr>
          <a:xfrm>
            <a:off x="0" y="947186"/>
            <a:ext cx="3789405" cy="37974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275" r="7720" b="33935"/>
          <a:stretch/>
        </p:blipFill>
        <p:spPr>
          <a:xfrm>
            <a:off x="23517" y="4730311"/>
            <a:ext cx="3901835" cy="176902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Island Mimic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1492" y="1090713"/>
            <a:ext cx="873210" cy="11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=9.79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=6.208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098973" y="256861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=19.38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178772" y="621539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=6.16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7236" y="47628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113589" y="121179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=1.7,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113589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04205" y="480101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36209" r="9216" b="33641"/>
          <a:stretch/>
        </p:blipFill>
        <p:spPr>
          <a:xfrm>
            <a:off x="7750626" y="1208895"/>
            <a:ext cx="3813358" cy="1746629"/>
          </a:xfrm>
          <a:prstGeom prst="rect">
            <a:avLst/>
          </a:prstGeom>
        </p:spPr>
      </p:pic>
      <p:sp>
        <p:nvSpPr>
          <p:cNvPr id="32" name="Textplatzhalter 5"/>
          <p:cNvSpPr txBox="1">
            <a:spLocks/>
          </p:cNvSpPr>
          <p:nvPr/>
        </p:nvSpPr>
        <p:spPr>
          <a:xfrm>
            <a:off x="9934740" y="1261793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9922582" y="245950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24" y="3190945"/>
            <a:ext cx="3140517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deviance in STRAHL possibly results of intrinsic geometry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u="sng" dirty="0" smtClean="0"/>
              <a:t>ALSO:</a:t>
            </a:r>
            <a:r>
              <a:rPr lang="en-US" b="0" dirty="0" smtClean="0"/>
              <a:t> testing more effects that could change the intrinsic geometry, which can not be </a:t>
            </a:r>
            <a:r>
              <a:rPr lang="en-US" b="0" dirty="0" err="1" smtClean="0"/>
              <a:t>analysed</a:t>
            </a:r>
            <a:r>
              <a:rPr lang="en-US" b="0" dirty="0" smtClean="0"/>
              <a:t> theoretically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take symmetric arrays and tilt the entire fan including the aperture </a:t>
            </a:r>
            <a:r>
              <a:rPr lang="en-US" b="0" dirty="0" err="1" smtClean="0"/>
              <a:t>poloidally</a:t>
            </a:r>
            <a:r>
              <a:rPr lang="de-DE" b="0" dirty="0" smtClean="0"/>
              <a:t> (</a:t>
            </a:r>
            <a:r>
              <a:rPr lang="de-DE" b="0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chemeClr val="accent1"/>
                </a:solidFill>
              </a:rPr>
              <a:t>blue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black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red</a:t>
            </a:r>
            <a:r>
              <a:rPr lang="de-DE" b="0" dirty="0" smtClean="0"/>
              <a:t>)</a:t>
            </a:r>
            <a:endParaRPr lang="en-US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1" y="4769657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435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 b="535"/>
          <a:stretch/>
        </p:blipFill>
        <p:spPr>
          <a:xfrm>
            <a:off x="8410846" y="1050536"/>
            <a:ext cx="3739970" cy="56797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873" b="568"/>
          <a:stretch/>
        </p:blipFill>
        <p:spPr>
          <a:xfrm>
            <a:off x="55113" y="958274"/>
            <a:ext cx="3791957" cy="57390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71" y="3924732"/>
            <a:ext cx="2869012" cy="2869012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09" y="1050537"/>
            <a:ext cx="2744861" cy="27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" b="-20"/>
          <a:stretch/>
        </p:blipFill>
        <p:spPr>
          <a:xfrm>
            <a:off x="8340087" y="977430"/>
            <a:ext cx="3774092" cy="552222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" b="-1141"/>
          <a:stretch/>
        </p:blipFill>
        <p:spPr>
          <a:xfrm>
            <a:off x="42895" y="958274"/>
            <a:ext cx="3944219" cy="58233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32" y="1081729"/>
            <a:ext cx="2710709" cy="271070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336636" y="260503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=4.87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0" y="4039348"/>
            <a:ext cx="2818651" cy="2818651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5898503" y="5620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=5.56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6910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32" y="977429"/>
            <a:ext cx="2786011" cy="27860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52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" y="977429"/>
            <a:ext cx="4161221" cy="57367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89" y="1233016"/>
            <a:ext cx="3653553" cy="512333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68" y="3935048"/>
            <a:ext cx="2893775" cy="2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Revisited: Cartesian Test, No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4" y="1035462"/>
            <a:ext cx="4050851" cy="5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Cartesian Test, </a:t>
            </a:r>
            <a:r>
              <a:rPr lang="en-US" dirty="0"/>
              <a:t>N</a:t>
            </a:r>
            <a:r>
              <a:rPr lang="en-US" dirty="0" smtClean="0"/>
              <a:t>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1" y="1035462"/>
            <a:ext cx="4062339" cy="56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9" y="974006"/>
            <a:ext cx="6148968" cy="5066750"/>
          </a:xfrm>
          <a:prstGeom prst="rect">
            <a:avLst/>
          </a:prstGeom>
        </p:spPr>
      </p:pic>
      <p:sp>
        <p:nvSpPr>
          <p:cNvPr id="2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9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1114697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8" y="965297"/>
            <a:ext cx="6148968" cy="5066750"/>
          </a:xfrm>
          <a:prstGeom prst="rect">
            <a:avLst/>
          </a:prstGeom>
        </p:spPr>
      </p:pic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175660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254038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3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37596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489162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Different Tilts from As-Built Geometry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(0.5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(-0.5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</a:t>
            </a:r>
            <a:r>
              <a:rPr lang="en-US" sz="1800" b="0" dirty="0" smtClean="0"/>
              <a:t>switchable/changed </a:t>
            </a:r>
            <a:r>
              <a:rPr lang="en-US" sz="1800" b="0" dirty="0" smtClean="0"/>
              <a:t>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radial </a:t>
            </a:r>
            <a:r>
              <a:rPr lang="en-US" sz="1800" b="0" dirty="0" smtClean="0"/>
              <a:t>movement as </a:t>
            </a:r>
            <a:r>
              <a:rPr lang="en-US" sz="1800" b="0" dirty="0" smtClean="0"/>
              <a:t>before and in original</a:t>
            </a: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" y="976510"/>
            <a:ext cx="5892277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62" y="976510"/>
            <a:ext cx="6101633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53270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6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6023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164591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1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1733009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6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18026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9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Summary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geometry sensitivity study yields great insight on how the camera setup and errors effect forward calculations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results show that variety and possibly a combination of measurement and intrinsic geometry errors are responsible for further asymmetries in results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  Camera geometry adequate to resolve radial shifts in 2D from STRAHL?</a:t>
            </a: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             </a:t>
            </a:r>
            <a:r>
              <a:rPr lang="en-US" b="0" dirty="0" smtClean="0"/>
              <a:t>need </a:t>
            </a:r>
            <a:r>
              <a:rPr lang="en-US" b="0" dirty="0" smtClean="0"/>
              <a:t>2D tomography of radiation distribution</a:t>
            </a:r>
          </a:p>
          <a:p>
            <a:pPr marL="0" indent="0">
              <a:buNone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enchmark Minimum Fischer </a:t>
            </a:r>
            <a:r>
              <a:rPr lang="en-US" b="0" dirty="0" err="1" smtClean="0"/>
              <a:t>Reqularization</a:t>
            </a:r>
            <a:r>
              <a:rPr lang="en-US" b="0" dirty="0" smtClean="0"/>
              <a:t> method for 2D inversion with variety of phantom radiation profiles with various distinct or mixed characteristics 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de-DE" b="0" dirty="0"/>
          </a:p>
        </p:txBody>
      </p:sp>
      <p:sp>
        <p:nvSpPr>
          <p:cNvPr id="7" name="Pfeil nach rechts 6"/>
          <p:cNvSpPr/>
          <p:nvPr/>
        </p:nvSpPr>
        <p:spPr>
          <a:xfrm>
            <a:off x="547908" y="40142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30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Previously: 2D Tomography -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37" y="1510400"/>
            <a:ext cx="5890908" cy="4164491"/>
          </a:xfrm>
          <a:prstGeom prst="rect">
            <a:avLst/>
          </a:prstGeom>
        </p:spPr>
      </p:pic>
      <p:sp>
        <p:nvSpPr>
          <p:cNvPr id="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726250"/>
            <a:ext cx="5418012" cy="3422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set </a:t>
            </a:r>
            <a:r>
              <a:rPr lang="en-US" b="0" dirty="0" smtClean="0"/>
              <a:t>up forward calculation of chordal brightness profile from the 2D results of tomography as shown </a:t>
            </a:r>
            <a:r>
              <a:rPr lang="en-US" b="0" dirty="0" smtClean="0"/>
              <a:t>before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change inversion domain according to magnetic configuration used in experimental </a:t>
            </a:r>
            <a:r>
              <a:rPr lang="en-US" b="0" u="sng" dirty="0" smtClean="0"/>
              <a:t>or</a:t>
            </a:r>
            <a:r>
              <a:rPr lang="en-US" b="0" dirty="0" smtClean="0"/>
              <a:t> standard in case of phantoms</a:t>
            </a:r>
            <a:endParaRPr lang="en-US" b="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7438515" y="5583419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(inversion grid base off EIM reference)</a:t>
            </a:r>
            <a:endParaRPr lang="de-DE" sz="1600" dirty="0"/>
          </a:p>
        </p:txBody>
      </p:sp>
      <p:sp>
        <p:nvSpPr>
          <p:cNvPr id="6" name="Rechteck 5"/>
          <p:cNvSpPr/>
          <p:nvPr/>
        </p:nvSpPr>
        <p:spPr>
          <a:xfrm>
            <a:off x="9614038" y="4063844"/>
            <a:ext cx="1005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‘old’ grid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779723" y="2226417"/>
            <a:ext cx="142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new</a:t>
            </a:r>
            <a:r>
              <a:rPr lang="de-DE" dirty="0" smtClean="0">
                <a:solidFill>
                  <a:srgbClr val="FF0000"/>
                </a:solidFill>
              </a:rPr>
              <a:t> EIM </a:t>
            </a:r>
            <a:r>
              <a:rPr lang="de-DE" dirty="0" err="1" smtClean="0">
                <a:solidFill>
                  <a:srgbClr val="FF0000"/>
                </a:solidFill>
              </a:rPr>
              <a:t>grid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29.06.2020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26" y="1060784"/>
            <a:ext cx="3025587" cy="573339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18" y="967649"/>
            <a:ext cx="3262517" cy="326251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" y="967649"/>
            <a:ext cx="4103170" cy="5753826"/>
          </a:xfrm>
          <a:prstGeom prst="rect">
            <a:avLst/>
          </a:prstGeom>
        </p:spPr>
      </p:pic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factor scan</a:t>
            </a:r>
            <a:endParaRPr lang="en-US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4302418" y="4230166"/>
            <a:ext cx="4630342" cy="249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adiation power calculated </a:t>
            </a:r>
            <a:r>
              <a:rPr lang="en-US" b="0" i="1" dirty="0" smtClean="0"/>
              <a:t>as usual</a:t>
            </a:r>
            <a:r>
              <a:rPr lang="en-US" b="0" dirty="0" smtClean="0"/>
              <a:t> like in experiments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t</a:t>
            </a:r>
            <a:r>
              <a:rPr lang="en-US" b="0" dirty="0" smtClean="0"/>
              <a:t>otal &amp; core power estimated by hollow cylinders of </a:t>
            </a:r>
            <a:r>
              <a:rPr lang="en-US" b="0" dirty="0" err="1" smtClean="0"/>
              <a:t>fluxsurfaces</a:t>
            </a:r>
            <a:r>
              <a:rPr lang="en-US" b="0" dirty="0" smtClean="0"/>
              <a:t> from radial profile</a:t>
            </a:r>
            <a:r>
              <a:rPr lang="en-US" b="0" dirty="0"/>
              <a:t> </a:t>
            </a:r>
            <a:r>
              <a:rPr lang="en-US" b="0" dirty="0" smtClean="0"/>
              <a:t>(unit errors, fix needed)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cxnSp>
        <p:nvCxnSpPr>
          <p:cNvPr id="8" name="Gewinkelter Verbinder 7"/>
          <p:cNvCxnSpPr/>
          <p:nvPr/>
        </p:nvCxnSpPr>
        <p:spPr>
          <a:xfrm rot="5400000">
            <a:off x="5157939" y="3470603"/>
            <a:ext cx="883802" cy="754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r Verbinder 22"/>
          <p:cNvCxnSpPr/>
          <p:nvPr/>
        </p:nvCxnSpPr>
        <p:spPr>
          <a:xfrm rot="10800000" flipV="1">
            <a:off x="7913404" y="4913832"/>
            <a:ext cx="907100" cy="1452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5"/>
          <p:cNvSpPr txBox="1">
            <a:spLocks/>
          </p:cNvSpPr>
          <p:nvPr/>
        </p:nvSpPr>
        <p:spPr>
          <a:xfrm>
            <a:off x="1833591" y="298630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  <a:endParaRPr lang="en-US" sz="1800" b="0" dirty="0" smtClean="0"/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856900" y="127362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  <a:endParaRPr lang="en-US" sz="1800" b="0" dirty="0" smtClean="0"/>
          </a:p>
        </p:txBody>
      </p:sp>
      <p:cxnSp>
        <p:nvCxnSpPr>
          <p:cNvPr id="29" name="Gewinkelter Verbinder 28"/>
          <p:cNvCxnSpPr/>
          <p:nvPr/>
        </p:nvCxnSpPr>
        <p:spPr>
          <a:xfrm rot="16200000" flipH="1">
            <a:off x="5252112" y="2327281"/>
            <a:ext cx="2815776" cy="2502476"/>
          </a:xfrm>
          <a:prstGeom prst="bentConnector3">
            <a:avLst>
              <a:gd name="adj1" fmla="val 15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4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2499</Words>
  <Application>Microsoft Office PowerPoint</Application>
  <PresentationFormat>Breitbild</PresentationFormat>
  <Paragraphs>551</Paragraphs>
  <Slides>64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9" baseType="lpstr">
      <vt:lpstr>Arial</vt:lpstr>
      <vt:lpstr>Arial Narrow</vt:lpstr>
      <vt:lpstr>Calibri</vt:lpstr>
      <vt:lpstr>Wingdings</vt:lpstr>
      <vt:lpstr>Office</vt:lpstr>
      <vt:lpstr>Report 06/29/2020</vt:lpstr>
      <vt:lpstr>Previously: Geometry Sensitivity Study </vt:lpstr>
      <vt:lpstr>Previously: Geometry Sensitivity Study </vt:lpstr>
      <vt:lpstr>Results: Symmetry of Emissivity Matrix and Mesh</vt:lpstr>
      <vt:lpstr>Results: Tilting the Detector Fan Up/Down</vt:lpstr>
      <vt:lpstr>Results: Different Tilts from As-Built Geometry</vt:lpstr>
      <vt:lpstr>First Summary</vt:lpstr>
      <vt:lpstr>Previously: 2D Tomography - First Results</vt:lpstr>
      <vt:lpstr>Phantom Test: Single Spot Off-Center</vt:lpstr>
      <vt:lpstr>Phantom Test: Single Spot Off-Center</vt:lpstr>
      <vt:lpstr>Phantom Test: Single Spot Off-Center</vt:lpstr>
      <vt:lpstr>Phantom Test: Single Spot Off-Center</vt:lpstr>
      <vt:lpstr>Phantom Test: Single Spot Off-Center (inboard)</vt:lpstr>
      <vt:lpstr>Phantom Test: Core Bright Ring</vt:lpstr>
      <vt:lpstr>Phantom Test: SOL Bright Ring</vt:lpstr>
      <vt:lpstr>Phantom Test: Double Bright Rings</vt:lpstr>
      <vt:lpstr>Phantom Test: Double Bright Rings</vt:lpstr>
      <vt:lpstr>Phantom Test: Bright Ring Radial Scan w(w/o) 2.5% noise</vt:lpstr>
      <vt:lpstr>Phantom Test: Bright Ring Radial Scan w(w/o) 2.5% noise</vt:lpstr>
      <vt:lpstr>Phantom Test: Bright Ring Radial Scan w(w/o) 2.5% noise</vt:lpstr>
      <vt:lpstr>Phantom Test: Ring with 2.5% Random Error and Tilted Camera</vt:lpstr>
      <vt:lpstr>Phantom Test: Ring with 2.5% Random Error and Tilted Camera</vt:lpstr>
      <vt:lpstr>Phantom Test: Ring with 2.5% Random Error and Tilted Camera</vt:lpstr>
      <vt:lpstr>Phantom Test: Bright Ring Sigma Scan</vt:lpstr>
      <vt:lpstr>Phantom Test: Symmetric Island Mimic (mode = 5)</vt:lpstr>
      <vt:lpstr>Phantom Test: New Cameras</vt:lpstr>
      <vt:lpstr>Phantom Test: Symmetric Island Mimic (New Cameras)</vt:lpstr>
      <vt:lpstr>Phantom Test: Symmetric Island Mimic (New Cameras)</vt:lpstr>
      <vt:lpstr>Phantom Test: Island Mimic and Radial Profile</vt:lpstr>
      <vt:lpstr>Phantom Test: Island Mimic and Radial Profile</vt:lpstr>
      <vt:lpstr>STRAHL and XP: 20181010.032 Comparison</vt:lpstr>
      <vt:lpstr>STRAHL and XP: 20181010.032 Comparison</vt:lpstr>
      <vt:lpstr>STRAHL and XP: 20181010.032 Comparison</vt:lpstr>
      <vt:lpstr>STRAHL and XP: 20181010.032 Comparison</vt:lpstr>
      <vt:lpstr>Preliminary Conclusion and Outlook</vt:lpstr>
      <vt:lpstr>Preliminary Conclusion and Outlook</vt:lpstr>
      <vt:lpstr>Preliminary Conclusion and Outlook</vt:lpstr>
      <vt:lpstr>Preliminary Conclusion and Outlook</vt:lpstr>
      <vt:lpstr>Preliminary Conclusion and Outlook</vt:lpstr>
      <vt:lpstr>PowerPoint-Präsentation</vt:lpstr>
      <vt:lpstr>Phantoms: Asymmetric Spot Core Scan</vt:lpstr>
      <vt:lpstr>Phantoms: Asymmetric Spot Core Scan</vt:lpstr>
      <vt:lpstr>Phantoms: Asymmetric Spot Edge Scan</vt:lpstr>
      <vt:lpstr>Phantoms: Asymmetric Spot Core Scan</vt:lpstr>
      <vt:lpstr>Phantoms: Asymmetric Spot (Flipped) Edge Scan</vt:lpstr>
      <vt:lpstr>Phantoms: Ring inside LCFS Core Scan</vt:lpstr>
      <vt:lpstr>Phantoms: Ring inside LCFS Core Scan</vt:lpstr>
      <vt:lpstr>Phantoms: Ring outside LCFS Scan</vt:lpstr>
      <vt:lpstr>Phantoms: Island Mimic outside LCFS Scan</vt:lpstr>
      <vt:lpstr>Phantoms: Combinations</vt:lpstr>
      <vt:lpstr>Phantoms: Combinations</vt:lpstr>
      <vt:lpstr>Phantoms: Combinations</vt:lpstr>
      <vt:lpstr>Revisited: Cartesian Test, No Anisotropic Weighting</vt:lpstr>
      <vt:lpstr>Revisited: Cartesian Test, No Anisotropic Weighting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337</cp:revision>
  <dcterms:created xsi:type="dcterms:W3CDTF">2018-08-24T10:28:29Z</dcterms:created>
  <dcterms:modified xsi:type="dcterms:W3CDTF">2020-06-29T10:54:41Z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